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Work Sans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  <p:embeddedFont>
      <p:font typeface="Helvetica Neue Light"/>
      <p:regular r:id="rId50"/>
      <p:bold r:id="rId51"/>
      <p:italic r:id="rId52"/>
      <p:boldItalic r:id="rId53"/>
    </p:embeddedFont>
    <p:embeddedFont>
      <p:font typeface="Roboto Slab Regular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42" Type="http://schemas.openxmlformats.org/officeDocument/2006/relationships/font" Target="fonts/WorkSans-regular.fntdata"/><Relationship Id="rId41" Type="http://schemas.openxmlformats.org/officeDocument/2006/relationships/font" Target="fonts/MontserratMedium-boldItalic.fntdata"/><Relationship Id="rId44" Type="http://schemas.openxmlformats.org/officeDocument/2006/relationships/font" Target="fonts/WorkSans-italic.fntdata"/><Relationship Id="rId43" Type="http://schemas.openxmlformats.org/officeDocument/2006/relationships/font" Target="fonts/WorkSans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Work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MontserratMedium-bold.fntdata"/><Relationship Id="rId38" Type="http://schemas.openxmlformats.org/officeDocument/2006/relationships/font" Target="fonts/Montserrat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7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51" Type="http://schemas.openxmlformats.org/officeDocument/2006/relationships/font" Target="fonts/HelveticaNeueLight-bold.fntdata"/><Relationship Id="rId50" Type="http://schemas.openxmlformats.org/officeDocument/2006/relationships/font" Target="fonts/HelveticaNeueLight-regular.fntdata"/><Relationship Id="rId53" Type="http://schemas.openxmlformats.org/officeDocument/2006/relationships/font" Target="fonts/HelveticaNeueLight-boldItalic.fntdata"/><Relationship Id="rId52" Type="http://schemas.openxmlformats.org/officeDocument/2006/relationships/font" Target="fonts/HelveticaNeueLight-italic.fntdata"/><Relationship Id="rId11" Type="http://schemas.openxmlformats.org/officeDocument/2006/relationships/slide" Target="slides/slide5.xml"/><Relationship Id="rId55" Type="http://schemas.openxmlformats.org/officeDocument/2006/relationships/font" Target="fonts/RobotoSlabRegular-bold.fntdata"/><Relationship Id="rId10" Type="http://schemas.openxmlformats.org/officeDocument/2006/relationships/slide" Target="slides/slide4.xml"/><Relationship Id="rId54" Type="http://schemas.openxmlformats.org/officeDocument/2006/relationships/font" Target="fonts/RobotoSlabRegular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5ef0c0354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5ef0c0354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ed32ca197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ed32ca197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ed32ca197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ed32ca197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ed32ca19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ed32ca19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9e3d6458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9e3d645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11aa28f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11aa28f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ed32ca197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ed32ca197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ed32ca197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ed32ca197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ed32ca19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ed32ca19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ed32ca197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ed32ca197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ed32ca197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ed32ca197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ed32ca197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ed32ca197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ed32ca197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ed32ca197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ed32ca197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ed32ca197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1a4c86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b1a4c86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7.jpg"/><Relationship Id="rId5" Type="http://schemas.openxmlformats.org/officeDocument/2006/relationships/image" Target="../media/image7.jpg"/><Relationship Id="rId6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41.jpg"/><Relationship Id="rId5" Type="http://schemas.openxmlformats.org/officeDocument/2006/relationships/image" Target="../media/image46.jpg"/><Relationship Id="rId6" Type="http://schemas.openxmlformats.org/officeDocument/2006/relationships/image" Target="../media/image3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43.jpg"/><Relationship Id="rId5" Type="http://schemas.openxmlformats.org/officeDocument/2006/relationships/image" Target="../media/image39.jpg"/><Relationship Id="rId6" Type="http://schemas.openxmlformats.org/officeDocument/2006/relationships/image" Target="../media/image4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1959550" y="3924475"/>
            <a:ext cx="4878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FULL-TIME BOOTCAMP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7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😕</a:t>
            </a:r>
            <a:endParaRPr sz="2700"/>
          </a:p>
        </p:txBody>
      </p:sp>
      <p:sp>
        <p:nvSpPr>
          <p:cNvPr id="280" name="Google Shape;280;p57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Problems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7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 Problems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5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57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Multi-class Classification Problems 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7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Multi-label Classification Problems 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7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🎆</a:t>
            </a:r>
            <a:endParaRPr sz="2700"/>
          </a:p>
        </p:txBody>
      </p:sp>
      <p:sp>
        <p:nvSpPr>
          <p:cNvPr id="287" name="Google Shape;287;p57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↔️</a:t>
            </a:r>
            <a:endParaRPr sz="2700"/>
          </a:p>
        </p:txBody>
      </p:sp>
      <p:sp>
        <p:nvSpPr>
          <p:cNvPr id="288" name="Google Shape;288;p57"/>
          <p:cNvSpPr txBox="1"/>
          <p:nvPr/>
        </p:nvSpPr>
        <p:spPr>
          <a:xfrm>
            <a:off x="968575" y="2955725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These problems are characterized by a target variable that has only discrete binary values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i.e. A or B, True or False, Yes or No, 1 or 0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9" name="Google Shape;289;p57"/>
          <p:cNvSpPr txBox="1"/>
          <p:nvPr/>
        </p:nvSpPr>
        <p:spPr>
          <a:xfrm>
            <a:off x="3658930" y="2955736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These problems are characterized by a target variable that has more than two discrete values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i.e. A or B or C, A or B or C or D, Poor or Neutral or Good or Very Good or Excellent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0" name="Google Shape;290;p57"/>
          <p:cNvSpPr txBox="1"/>
          <p:nvPr/>
        </p:nvSpPr>
        <p:spPr>
          <a:xfrm>
            <a:off x="6349275" y="2955736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These problems are characterized by a target variable that can multiple discrete values by itself.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 are trying to predict both discrete values at the same time. 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253" y="349963"/>
            <a:ext cx="6243500" cy="444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59"/>
          <p:cNvSpPr txBox="1"/>
          <p:nvPr/>
        </p:nvSpPr>
        <p:spPr>
          <a:xfrm>
            <a:off x="867325" y="1150075"/>
            <a:ext cx="31095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2000">
                <a:solidFill>
                  <a:srgbClr val="212353"/>
                </a:solidFill>
                <a:latin typeface="Work Sans"/>
                <a:ea typeface="Work Sans"/>
                <a:cs typeface="Work Sans"/>
                <a:sym typeface="Work Sans"/>
              </a:rPr>
              <a:t>What color is the cat in this photo?</a:t>
            </a:r>
            <a:endParaRPr sz="2000">
              <a:solidFill>
                <a:srgbClr val="21235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3" name="Google Shape;303;p59"/>
          <p:cNvPicPr preferRelativeResize="0"/>
          <p:nvPr/>
        </p:nvPicPr>
        <p:blipFill rotWithShape="1">
          <a:blip r:embed="rId4">
            <a:alphaModFix/>
          </a:blip>
          <a:srcRect b="8808" l="16727" r="13401" t="38974"/>
          <a:stretch/>
        </p:blipFill>
        <p:spPr>
          <a:xfrm>
            <a:off x="867324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4" name="Google Shape;304;p59"/>
          <p:cNvPicPr preferRelativeResize="0"/>
          <p:nvPr/>
        </p:nvPicPr>
        <p:blipFill rotWithShape="1">
          <a:blip r:embed="rId5">
            <a:alphaModFix/>
          </a:blip>
          <a:srcRect b="0" l="735" r="32370" t="0"/>
          <a:stretch/>
        </p:blipFill>
        <p:spPr>
          <a:xfrm>
            <a:off x="3538796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5" name="Google Shape;305;p59"/>
          <p:cNvPicPr preferRelativeResize="0"/>
          <p:nvPr/>
        </p:nvPicPr>
        <p:blipFill rotWithShape="1">
          <a:blip r:embed="rId6">
            <a:alphaModFix/>
          </a:blip>
          <a:srcRect b="896" l="0" r="0" t="32680"/>
          <a:stretch/>
        </p:blipFill>
        <p:spPr>
          <a:xfrm>
            <a:off x="6210274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0"/>
          <p:cNvPicPr preferRelativeResize="0"/>
          <p:nvPr/>
        </p:nvPicPr>
        <p:blipFill rotWithShape="1">
          <a:blip r:embed="rId4">
            <a:alphaModFix/>
          </a:blip>
          <a:srcRect b="0" l="26891" r="5658" t="0"/>
          <a:stretch/>
        </p:blipFill>
        <p:spPr>
          <a:xfrm>
            <a:off x="6216277" y="2354425"/>
            <a:ext cx="2062200" cy="203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1" name="Google Shape;311;p60"/>
          <p:cNvPicPr preferRelativeResize="0"/>
          <p:nvPr/>
        </p:nvPicPr>
        <p:blipFill rotWithShape="1">
          <a:blip r:embed="rId5">
            <a:alphaModFix/>
          </a:blip>
          <a:srcRect b="896" l="0" r="0" t="32680"/>
          <a:stretch/>
        </p:blipFill>
        <p:spPr>
          <a:xfrm>
            <a:off x="867218" y="2342949"/>
            <a:ext cx="2068200" cy="20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2" name="Google Shape;312;p60"/>
          <p:cNvPicPr preferRelativeResize="0"/>
          <p:nvPr/>
        </p:nvPicPr>
        <p:blipFill rotWithShape="1">
          <a:blip r:embed="rId6">
            <a:alphaModFix/>
          </a:blip>
          <a:srcRect b="0" l="0" r="0" t="24305"/>
          <a:stretch/>
        </p:blipFill>
        <p:spPr>
          <a:xfrm>
            <a:off x="3538799" y="2329208"/>
            <a:ext cx="2068200" cy="20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3" name="Google Shape;313;p6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60"/>
          <p:cNvSpPr txBox="1"/>
          <p:nvPr/>
        </p:nvSpPr>
        <p:spPr>
          <a:xfrm>
            <a:off x="867325" y="1150075"/>
            <a:ext cx="31095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2000">
                <a:solidFill>
                  <a:srgbClr val="212353"/>
                </a:solidFill>
                <a:latin typeface="Work Sans"/>
                <a:ea typeface="Work Sans"/>
                <a:cs typeface="Work Sans"/>
                <a:sym typeface="Work Sans"/>
              </a:rPr>
              <a:t>What color &amp; sex is the cat in this photo?</a:t>
            </a:r>
            <a:endParaRPr sz="2000">
              <a:solidFill>
                <a:srgbClr val="21235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1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61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275" y="1224000"/>
            <a:ext cx="6345449" cy="3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249" y="935150"/>
            <a:ext cx="4885501" cy="36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Machine Learning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Supervised Learning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Unsupervised Learning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" name="Google Shape;222;p49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9"/>
          <p:cNvPicPr preferRelativeResize="0"/>
          <p:nvPr/>
        </p:nvPicPr>
        <p:blipFill rotWithShape="1">
          <a:blip r:embed="rId5">
            <a:alphaModFix/>
          </a:blip>
          <a:srcRect b="0" l="18160" r="18160" t="0"/>
          <a:stretch/>
        </p:blipFill>
        <p:spPr>
          <a:xfrm>
            <a:off x="768129" y="1127525"/>
            <a:ext cx="2838426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9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372" y="436475"/>
            <a:ext cx="5197262" cy="42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Supervised </a:t>
            </a:r>
            <a:r>
              <a:rPr b="1" lang="en" sz="5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b="1" sz="5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51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21" y="654875"/>
            <a:ext cx="8414528" cy="41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3"/>
          <p:cNvPicPr preferRelativeResize="0"/>
          <p:nvPr/>
        </p:nvPicPr>
        <p:blipFill rotWithShape="1">
          <a:blip r:embed="rId4">
            <a:alphaModFix/>
          </a:blip>
          <a:srcRect b="4987" l="0" r="0" t="4662"/>
          <a:stretch/>
        </p:blipFill>
        <p:spPr>
          <a:xfrm>
            <a:off x="1043875" y="489350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4"/>
          <p:cNvSpPr txBox="1"/>
          <p:nvPr/>
        </p:nvSpPr>
        <p:spPr>
          <a:xfrm>
            <a:off x="867325" y="1150075"/>
            <a:ext cx="29841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Regression Problem: </a:t>
            </a:r>
            <a:endParaRPr b="1" i="1" sz="2000">
              <a:solidFill>
                <a:srgbClr val="2E2E2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Predicting a continuous numerical value. </a:t>
            </a:r>
            <a:endParaRPr b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Target D is the amount of donation received and could be any positive real number.</a:t>
            </a:r>
            <a:endParaRPr i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7" name="Google Shape;2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800" y="373625"/>
            <a:ext cx="4831950" cy="43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5"/>
          <p:cNvPicPr preferRelativeResize="0"/>
          <p:nvPr/>
        </p:nvPicPr>
        <p:blipFill rotWithShape="1">
          <a:blip r:embed="rId4">
            <a:alphaModFix/>
          </a:blip>
          <a:srcRect b="0" l="0" r="8900" t="0"/>
          <a:stretch/>
        </p:blipFill>
        <p:spPr>
          <a:xfrm>
            <a:off x="3977318" y="355281"/>
            <a:ext cx="4730148" cy="442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5"/>
          <p:cNvSpPr txBox="1"/>
          <p:nvPr/>
        </p:nvSpPr>
        <p:spPr>
          <a:xfrm>
            <a:off x="867325" y="1150075"/>
            <a:ext cx="31095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Classification Problem: </a:t>
            </a:r>
            <a:endParaRPr b="1" i="1" sz="2000">
              <a:solidFill>
                <a:srgbClr val="2E2E2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Predicting target variable</a:t>
            </a:r>
            <a:r>
              <a:rPr b="1" i="1" lang="en" sz="2000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that has only discrete values</a:t>
            </a:r>
            <a:endParaRPr b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...</a:t>
            </a:r>
            <a:r>
              <a:rPr lang="en" sz="2000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 in this case a binary (A or B, True or False, Yes or No, 1 or 0)</a:t>
            </a:r>
            <a:endParaRPr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6"/>
          <p:cNvSpPr txBox="1"/>
          <p:nvPr/>
        </p:nvSpPr>
        <p:spPr>
          <a:xfrm>
            <a:off x="585600" y="900825"/>
            <a:ext cx="2250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Typical 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Problem 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6"/>
          <p:cNvSpPr txBox="1"/>
          <p:nvPr/>
        </p:nvSpPr>
        <p:spPr>
          <a:xfrm>
            <a:off x="585600" y="3632200"/>
            <a:ext cx="77295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Problem: </a:t>
            </a:r>
            <a:endParaRPr b="1" i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Decide whether an application should be approved.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Classify applications into two categories: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approved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not-approved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56"/>
          <p:cNvSpPr txBox="1"/>
          <p:nvPr/>
        </p:nvSpPr>
        <p:spPr>
          <a:xfrm>
            <a:off x="3195125" y="900825"/>
            <a:ext cx="51201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credit card company receives thousands of applications for new cards. Each application contains information about an applicant: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Marital status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Annual salary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Outstanding debts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Credit rating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Others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